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5" r:id="rId22"/>
    <p:sldId id="286" r:id="rId23"/>
    <p:sldId id="275" r:id="rId24"/>
    <p:sldId id="276" r:id="rId25"/>
    <p:sldId id="277" r:id="rId26"/>
    <p:sldId id="278"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2B64A-17B6-4D3B-8A71-2F92F94473C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2B64A-17B6-4D3B-8A71-2F92F94473C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2B64A-17B6-4D3B-8A71-2F92F94473C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3231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7551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5045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494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5139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16465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85317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102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2B64A-17B6-4D3B-8A71-2F92F94473C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1394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09527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2571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39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62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405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420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217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50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4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2B64A-17B6-4D3B-8A71-2F92F94473C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030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76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28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0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2B64A-17B6-4D3B-8A71-2F92F94473C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2B64A-17B6-4D3B-8A71-2F92F94473CB}"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92B64A-17B6-4D3B-8A71-2F92F94473CB}"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2B64A-17B6-4D3B-8A71-2F92F94473CB}"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2B64A-17B6-4D3B-8A71-2F92F94473C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2B64A-17B6-4D3B-8A71-2F92F94473C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C7FF-9364-4FF2-AA32-93B51C209E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2B64A-17B6-4D3B-8A71-2F92F94473CB}" type="datetimeFigureOut">
              <a:rPr lang="en-US" smtClean="0"/>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C7FF-9364-4FF2-AA32-93B51C209E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818A-53EC-48DF-AAC4-51E5AF0B778D}" type="datetimeFigureOut">
              <a:rPr lang="ms-MY" smtClean="0">
                <a:solidFill>
                  <a:prstClr val="black">
                    <a:tint val="75000"/>
                  </a:prstClr>
                </a:solidFill>
              </a:rPr>
              <a:pPr/>
              <a:t>15/02/2018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45411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36392-EC43-49C6-9DFC-B8BDD395C096}" type="datetimeFigureOut">
              <a:rPr lang="en-US" smtClean="0">
                <a:solidFill>
                  <a:prstClr val="black">
                    <a:tint val="75000"/>
                  </a:prstClr>
                </a:solidFill>
              </a:rPr>
              <a:pPr/>
              <a:t>2/15/2018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13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060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Melayani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Jahil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947893" y="3263051"/>
            <a:ext cx="3062507" cy="102660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Saling</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Menghormati</a:t>
            </a:r>
            <a:endPar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5" name="Rounded Rectangle 4"/>
          <p:cNvSpPr/>
          <p:nvPr/>
        </p:nvSpPr>
        <p:spPr>
          <a:xfrm>
            <a:off x="942693" y="2104492"/>
            <a:ext cx="4938192" cy="7920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Bermualamat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6-Point Star 5"/>
          <p:cNvSpPr/>
          <p:nvPr/>
        </p:nvSpPr>
        <p:spPr>
          <a:xfrm>
            <a:off x="3804064" y="3116856"/>
            <a:ext cx="389640" cy="471888"/>
          </a:xfrm>
          <a:prstGeom prst="star6">
            <a:avLst/>
          </a:prstGeom>
          <a:solidFill>
            <a:srgbClr val="92D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
        <p:nvSpPr>
          <p:cNvPr id="7" name="Rounded Rectangle 6"/>
          <p:cNvSpPr/>
          <p:nvPr/>
        </p:nvSpPr>
        <p:spPr>
          <a:xfrm>
            <a:off x="3947892" y="4459796"/>
            <a:ext cx="3062507" cy="102660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Berlaku</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8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j</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ujur</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dan</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adil</a:t>
            </a:r>
            <a:endPar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8" name="6-Point Star 7"/>
          <p:cNvSpPr/>
          <p:nvPr/>
        </p:nvSpPr>
        <p:spPr>
          <a:xfrm>
            <a:off x="3761644" y="4298978"/>
            <a:ext cx="389640" cy="471888"/>
          </a:xfrm>
          <a:prstGeom prst="star6">
            <a:avLst/>
          </a:prstGeom>
          <a:solidFill>
            <a:srgbClr val="92D05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145123"/>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199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3893403"/>
            <a:ext cx="9144000" cy="830997"/>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“Terimalah apa yang mudah engkau lakukan, dan suruhlah dengan perkara yang baik, serta berpalinglah daripada orang yang jahil.”</a:t>
            </a:r>
            <a:endParaRPr lang="en-MY" sz="2400" dirty="0">
              <a:solidFill>
                <a:schemeClr val="tx1"/>
              </a:solidFill>
            </a:endParaRPr>
          </a:p>
        </p:txBody>
      </p:sp>
      <p:sp>
        <p:nvSpPr>
          <p:cNvPr id="5" name="Rectangle 4"/>
          <p:cNvSpPr/>
          <p:nvPr/>
        </p:nvSpPr>
        <p:spPr>
          <a:xfrm>
            <a:off x="0" y="2148006"/>
            <a:ext cx="9144000" cy="830997"/>
          </a:xfrm>
          <a:prstGeom prst="rect">
            <a:avLst/>
          </a:prstGeom>
          <a:solidFill>
            <a:schemeClr val="bg1">
              <a:lumMod val="65000"/>
              <a:alpha val="66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خُذِ الْعَفْوَ وَأْمُرْ بِالْعُرْفِ وَأَعْرِضْ عَنِ الْجَاهِلِينَ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46212"/>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Bermuamalat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942692" y="1992336"/>
            <a:ext cx="7286907" cy="982227"/>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Menzahirkan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keindahan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942151" y="3210508"/>
            <a:ext cx="7286907" cy="10206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Beristiqamah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282280" y="4764596"/>
            <a:ext cx="6480720" cy="102660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Semoga</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ORANG BUKAN ISLAM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tertarik</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kepada</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rPr>
              <a:t> agama Islam</a:t>
            </a:r>
            <a:endPar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7" name="Curved Right Arrow 6"/>
          <p:cNvSpPr/>
          <p:nvPr/>
        </p:nvSpPr>
        <p:spPr>
          <a:xfrm rot="19871516">
            <a:off x="1641873" y="4147156"/>
            <a:ext cx="669575" cy="1234882"/>
          </a:xfrm>
          <a:prstGeom prst="curvedRightArrow">
            <a:avLst/>
          </a:prstGeom>
          <a:ln>
            <a:solidFill>
              <a:srgbClr val="FFFF00"/>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64568" y="2384069"/>
            <a:ext cx="6431632" cy="771352"/>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Keutuhan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Document 3"/>
          <p:cNvSpPr/>
          <p:nvPr/>
        </p:nvSpPr>
        <p:spPr>
          <a:xfrm>
            <a:off x="4876800" y="3755669"/>
            <a:ext cx="3321496" cy="1883131"/>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Akidah</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pegangan</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amalan</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Islam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kita</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tidak</a:t>
            </a:r>
            <a:r>
              <a:rPr lang="en-US" sz="24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terkesan</a:t>
            </a:r>
            <a:endParaRPr lang="en-MY" sz="24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28600" y="327885"/>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mendekati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jahil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Curved Right Arrow 5"/>
          <p:cNvSpPr/>
          <p:nvPr/>
        </p:nvSpPr>
        <p:spPr>
          <a:xfrm rot="19871516">
            <a:off x="3603156" y="3199139"/>
            <a:ext cx="1034056" cy="1937188"/>
          </a:xfrm>
          <a:prstGeom prst="curvedRightArrow">
            <a:avLst/>
          </a:prstGeom>
          <a:ln>
            <a:solidFill>
              <a:srgbClr val="FFFF00"/>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13792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Qasas</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935540"/>
            <a:ext cx="9144000" cy="1569660"/>
          </a:xfrm>
          <a:prstGeom prst="rect">
            <a:avLst/>
          </a:prstGeom>
          <a:solidFill>
            <a:schemeClr val="bg1">
              <a:lumMod val="65000"/>
              <a:alpha val="6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وَإِذَا سَمِعُوا اللَّغْوَ أَعْرَضُوا عَنْهُ وَقَالُوا لَنَا أَعْمَالُنَا وَلَكُمْ أَعْمَالُكُمْ سَلَامٌ عَلَيْكُمْ لَا نَبْتَغِي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الْجَاهِلِينَ.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43400"/>
            <a:ext cx="9144000" cy="1569660"/>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“Dan apabila mereka mendengar perkataan yang sia-sia, mereka berpaling daripadanya sambil berkata: Bagi kami amal kami dan bagimu amal kamu; selamat tinggallah kamu; kami tidak ingin berdamping dengan orang jahil” .</a:t>
            </a:r>
            <a:endParaRPr lang="en-MY" sz="2400" dirty="0">
              <a:solidFill>
                <a:schemeClr val="tx1"/>
              </a:solidFill>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32226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90600" y="1801470"/>
            <a:ext cx="7503865" cy="1118565"/>
          </a:xfrm>
          <a:prstGeom prst="roundRect">
            <a:avLst>
              <a:gd name="adj" fmla="val 8442"/>
            </a:avLst>
          </a:prstGeom>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menyantuni</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cara</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terbaik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terhadap</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semua</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insan</a:t>
            </a:r>
            <a:endPar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990600" y="3224835"/>
            <a:ext cx="7503865" cy="1118565"/>
          </a:xfrm>
          <a:prstGeom prst="roundRect">
            <a:avLst>
              <a:gd name="adj" fmla="val 8442"/>
            </a:avLst>
          </a:prstGeom>
          <a:ln/>
        </p:spPr>
        <p:style>
          <a:lnRef idx="3">
            <a:schemeClr val="lt1"/>
          </a:lnRef>
          <a:fillRef idx="1">
            <a:schemeClr val="accent3"/>
          </a:fillRef>
          <a:effectRef idx="1">
            <a:schemeClr val="accent3"/>
          </a:effectRef>
          <a:fontRef idx="minor">
            <a:schemeClr val="lt1"/>
          </a:fontRef>
        </p:style>
        <p:txBody>
          <a:bodyPr anchor="ctr"/>
          <a:lstStyle/>
          <a:p>
            <a:pPr lvl="0" algn="ctr">
              <a:defRPr/>
            </a:pPr>
            <a:r>
              <a:rPr lang="en-MY" sz="24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stiqamah</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muamalat</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a:t>
            </a:r>
            <a:endPar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966849" y="4672635"/>
            <a:ext cx="7503865" cy="1118565"/>
          </a:xfrm>
          <a:prstGeom prst="roundRect">
            <a:avLst>
              <a:gd name="adj" fmla="val 8442"/>
            </a:avLst>
          </a:prstGeom>
          <a:ln/>
        </p:spPr>
        <p:style>
          <a:lnRef idx="3">
            <a:schemeClr val="lt1"/>
          </a:lnRef>
          <a:fillRef idx="1">
            <a:schemeClr val="accent4"/>
          </a:fillRef>
          <a:effectRef idx="1">
            <a:schemeClr val="accent4"/>
          </a:effectRef>
          <a:fontRef idx="minor">
            <a:schemeClr val="lt1"/>
          </a:fontRef>
        </p:style>
        <p:txBody>
          <a:bodyPr anchor="ctr"/>
          <a:lstStyle/>
          <a:p>
            <a:pPr lvl="0" algn="ctr">
              <a:defRPr/>
            </a:pP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Pamerkan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agar orang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jahil</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bukan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tertarik</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ajaran</a:t>
            </a:r>
            <a:r>
              <a:rPr lang="en-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a:t>
            </a:r>
            <a:endParaRPr lang="ms-MY"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171271"/>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ar-SA"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125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44134"/>
            <a:ext cx="9144000" cy="2308324"/>
          </a:xfrm>
          <a:prstGeom prst="rect">
            <a:avLst/>
          </a:prstGeom>
          <a:solidFill>
            <a:schemeClr val="bg1">
              <a:lumMod val="65000"/>
              <a:alpha val="66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ادْعُ إِلَىٰ سَبِيلِ رَبِّكَ بِالْحِكْمَةِ وَالْمَوْعِظَةِ الْحَسَنَةِ ۖ وَجَادِلْهُم بِالَّتِي هِيَ أَحْسَنُ ۚ إِنَّ رَبَّكَ هُوَ أَعْلَمُ بِمَن ضَلَّ عَن سَبِيلِهِ ۖ وَهُوَ أَعْلَمُ بِالْمُهْتَدِينَ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09408"/>
            <a:ext cx="9144000" cy="1938992"/>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400" i="1" dirty="0">
                <a:solidFill>
                  <a:schemeClr val="tx1"/>
                </a:solidFill>
              </a:rPr>
              <a:t>“Serulah ke jalan Tuhanmu dengan hikmat dan nasihat pengajaran yang baik, dan bahaskanlah mereka secara yang baik; sesungguhnya Tuhanmu Dialah yang lebih mengetahui akan orang yang sesat dari jalan-Nya, dan Dialah yang lebih mengetahui akan orang yang mendapat petunjuk.” </a:t>
            </a:r>
            <a:endParaRPr lang="en-MY" sz="2400" dirty="0">
              <a:solidFill>
                <a:schemeClr val="tx1"/>
              </a:solidFill>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6172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Furqan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83140"/>
            <a:ext cx="9144000" cy="1569660"/>
          </a:xfrm>
          <a:prstGeom prst="rect">
            <a:avLst/>
          </a:prstGeom>
          <a:solidFill>
            <a:schemeClr val="tx1">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وَعِبَادُ الرَّحْمَٰنِ الَّذِينَ يَمْشُونَ عَلَى الْأَرْضِ هَوْنًا وَإِذَا خَاطَبَهُمُ الْجَاهِلُونَ قَالُوا سَلَامًا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50140"/>
            <a:ext cx="9144000" cy="1569660"/>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solidFill>
                  <a:schemeClr val="tx1"/>
                </a:solidFill>
              </a:rPr>
              <a:t>“Dan hamba-hamba Allah ar-Rahmaan ialah mereka yang berjalan di bumi dengan sopan-santun, dan apabila bercakap kepada orang yang jahil, mereka menjawab dengan perkataan yang selamat dari perkara yang tidak diingini.” </a:t>
            </a:r>
            <a:endParaRPr kumimoji="0" lang="ms-MY" sz="2800" i="0" u="none" strike="noStrike" cap="none" normalizeH="0" baseline="0" dirty="0" smtClean="0">
              <a:ln>
                <a:solidFill>
                  <a:sysClr val="windowText" lastClr="000000"/>
                </a:solidFill>
              </a:ln>
              <a:solidFill>
                <a:schemeClr val="tx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484784"/>
            <a:ext cx="9144032" cy="3785652"/>
          </a:xfrm>
          <a:prstGeom prst="rect">
            <a:avLst/>
          </a:prstGeom>
          <a:solidFill>
            <a:schemeClr val="tx1">
              <a:alpha val="2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171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99992" y="4772561"/>
            <a:ext cx="8286808" cy="1323439"/>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149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9132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2720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15471"/>
            <a:ext cx="8839200" cy="553998"/>
          </a:xfrm>
          <a:prstGeom prst="rect">
            <a:avLst/>
          </a:prstGeom>
        </p:spPr>
        <p:txBody>
          <a:bodyPr>
            <a:spAutoFit/>
          </a:bodyPr>
          <a:lstStyle/>
          <a:p>
            <a:pPr algn="ctr">
              <a:defRPr/>
            </a:pPr>
            <a:r>
              <a:rPr lang="en-US" sz="30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2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9992" y="4718229"/>
            <a:ext cx="8286808" cy="1323439"/>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25348"/>
            <a:ext cx="9144000" cy="1754326"/>
          </a:xfrm>
          <a:prstGeom prst="rect">
            <a:avLst/>
          </a:prstGeom>
          <a:solidFill>
            <a:schemeClr val="tx1">
              <a:alpha val="20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591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399992" y="4373940"/>
            <a:ext cx="8286808" cy="1569660"/>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912295"/>
            <a:ext cx="8572560" cy="1569660"/>
          </a:xfrm>
          <a:prstGeom prst="rect">
            <a:avLst/>
          </a:prstGeom>
          <a:solidFill>
            <a:schemeClr val="accent6">
              <a:lumMod val="60000"/>
              <a:lumOff val="40000"/>
              <a:alpha val="32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533400" y="152400"/>
            <a:ext cx="821537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66640" y="4079012"/>
            <a:ext cx="8286808" cy="1938992"/>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293385"/>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53188"/>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ms-MY" sz="48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552392" y="4191000"/>
            <a:ext cx="8286808" cy="1384995"/>
          </a:xfrm>
          <a:prstGeom prst="rect">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takut</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277261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0563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70551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66745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4612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42599"/>
            <a:ext cx="9144000" cy="1938992"/>
          </a:xfrm>
          <a:prstGeom prst="rect">
            <a:avLst/>
          </a:prstGeom>
          <a:solidFill>
            <a:schemeClr val="accent2">
              <a:lumMod val="50000"/>
              <a:alpha val="14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لاَشَرِيْكَ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4123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99118"/>
            <a:ext cx="8643998" cy="1815882"/>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89499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49350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667704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81562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68722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1796765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62000"/>
            <a:ext cx="8856984" cy="5416868"/>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16</a:t>
            </a:r>
            <a:r>
              <a:rPr lang="en-MY" sz="1600" b="1" dirty="0" smtClean="0">
                <a:solidFill>
                  <a:prstClr val="black"/>
                </a:solidFill>
                <a:effectLst>
                  <a:outerShdw blurRad="38100" dist="38100" dir="2700000" algn="tl">
                    <a:srgbClr val="000000">
                      <a:alpha val="43137"/>
                    </a:srgbClr>
                  </a:outerShdw>
                </a:effectLst>
                <a:cs typeface="Arial" charset="0"/>
              </a:rPr>
              <a:t>/02/2018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MENYANTUNI KEJAHILAN.</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SETIAP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ORANG SERING BERSUA ATAU BERBICARA DENGAN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ORANG YANG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JAHIL AGAMA TERMASUK BUKAN ISLAM. ISLAM TIDAK MAHU KITA MEREMEHKAN MEREKA, SEBALIKNYA, MEREKA PERLU DISANTUNI SEWAJARNYA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SAMPING ILTIZAM DENGAN AKIDAH, KEYAKINAN DAN PENAMPILAN ISLAM, KITA HENDAKLAH BERSIKAP TERBUKA, BERSANGKA BAIK, BERSOPAN DAN BERSIKAP POSITIF APABILA BERHADAPAN DENGAN MEREKA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KITA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HENDAKLAH BERAKHLAK MULIA SEPERTI JUJUR, AMANAH, ADIL DAN MESRA APABILA BERURUSAN DENGAN MEREKA. </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IMAN YANG MANTAP, PENDIRIAN YANG TEGUH DAN MENZOHIRKAN BUDAYA MURNI ISLAM, GOLONGAN YANG TIDAK MESRA ISLAM ITU AKAN MENGHORMATI SERTA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BERASA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KAGUM TERHADAP SYAKHSIAH ISLAM YANG MEREKA ALAMI DARIPADA KITA</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AutoNum type="arabicPeriod"/>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MENYANTUNI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GOLONGAN JAHIL DAN BUKAN ISLAM BERDASARKAN AKHLAK DAN BUDAYA ISLAM MERUPAKAN "DAKWAH TANPA BICARA" YANG DIHARAP MENARIK MEREKA KEPADA AGAMA ISLAM.</a:t>
            </a: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916187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582578"/>
            <a:ext cx="8572560" cy="2585323"/>
          </a:xfrm>
          <a:prstGeom prst="rect">
            <a:avLst/>
          </a:prstGeom>
          <a:solidFill>
            <a:srgbClr val="990000">
              <a:alpha val="1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384119"/>
            <a:ext cx="8286808" cy="2092881"/>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595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32456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7660"/>
            <a:ext cx="9144000" cy="1754326"/>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وَالْتَزِمُوْا صِرَاطَ 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عِوَجَ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فِيْهِ. </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81880" y="4145340"/>
            <a:ext cx="8610600" cy="1569660"/>
          </a:xfrm>
          <a:prstGeom prst="rect">
            <a:avLst/>
          </a:prstGeom>
          <a:solidFill>
            <a:schemeClr val="bg1"/>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Beriltizamlah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syariat-Nya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sebarang</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kecacatan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kelemahan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130" y="381000"/>
            <a:ext cx="910012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Kejahilan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75112" y="1587665"/>
            <a:ext cx="688744" cy="1003135"/>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92456" y="1587665"/>
            <a:ext cx="7315200" cy="1003135"/>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ms-MY" sz="2600" b="1" dirty="0">
                <a:effectLst>
                  <a:outerShdw blurRad="38100" dist="38100" dir="2700000" algn="tl">
                    <a:srgbClr val="000000">
                      <a:alpha val="43137"/>
                    </a:srgbClr>
                  </a:outerShdw>
                </a:effectLst>
              </a:rPr>
              <a:t>Orang awam Islam yang tidak tahu tentang ajaran agama mereka sendiri. </a:t>
            </a:r>
            <a:endParaRPr lang="en-US" sz="26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78056" y="2806865"/>
            <a:ext cx="688744" cy="1003135"/>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95400" y="2806865"/>
            <a:ext cx="7315200" cy="1003135"/>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600" b="1" dirty="0">
                <a:effectLst>
                  <a:outerShdw blurRad="38100" dist="38100" dir="2700000" algn="tl">
                    <a:srgbClr val="000000">
                      <a:alpha val="43137"/>
                    </a:srgbClr>
                  </a:outerShdw>
                </a:effectLst>
              </a:rPr>
              <a:t>Orang Islam yang berpelajaran tetapi jahil dalam ilmu dan ajaran Islam.</a:t>
            </a:r>
            <a:endParaRPr lang="en-US" sz="26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378056" y="4026065"/>
            <a:ext cx="688744" cy="1003135"/>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295400" y="4026065"/>
            <a:ext cx="7315200" cy="1003135"/>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ms-MY" sz="2600" b="1" dirty="0">
                <a:effectLst>
                  <a:outerShdw blurRad="38100" dist="38100" dir="2700000" algn="tl">
                    <a:srgbClr val="000000">
                      <a:alpha val="43137"/>
                    </a:srgbClr>
                  </a:outerShdw>
                </a:effectLst>
              </a:rPr>
              <a:t>Golongan yang tahu tentang ajaran Islam tetapi tidak mengamalkannya.</a:t>
            </a:r>
            <a:endParaRPr lang="en-US" sz="26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378056" y="5245265"/>
            <a:ext cx="688744" cy="1003135"/>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ounded Rectangle 10"/>
          <p:cNvSpPr/>
          <p:nvPr/>
        </p:nvSpPr>
        <p:spPr>
          <a:xfrm>
            <a:off x="1295400" y="5245265"/>
            <a:ext cx="7315200" cy="1003135"/>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ms-MY" sz="2600" b="1" dirty="0">
                <a:effectLst>
                  <a:outerShdw blurRad="38100" dist="38100" dir="2700000" algn="tl">
                    <a:srgbClr val="000000">
                      <a:alpha val="43137"/>
                    </a:srgbClr>
                  </a:outerShdw>
                </a:effectLst>
              </a:rPr>
              <a:t>Warga yang tidak beragama Islam.</a:t>
            </a:r>
            <a:endParaRPr lang="en-US" sz="26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19200" y="3276600"/>
            <a:ext cx="6629400" cy="684550"/>
          </a:xfrm>
          <a:prstGeom prst="roundRect">
            <a:avLst>
              <a:gd name="adj" fmla="val 11364"/>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Berlapang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dada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295400" y="1371600"/>
            <a:ext cx="6553200" cy="716730"/>
          </a:xfrm>
          <a:prstGeom prst="roundRect">
            <a:avLst>
              <a:gd name="adj" fmla="val 11364"/>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positif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40843" y="4211752"/>
            <a:ext cx="6607757" cy="767868"/>
          </a:xfrm>
          <a:prstGeom prst="roundRect">
            <a:avLst>
              <a:gd name="adj" fmla="val 11364"/>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positif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240843" y="5257800"/>
            <a:ext cx="6607757" cy="990600"/>
          </a:xfrm>
          <a:prstGeom prst="roundRect">
            <a:avLst>
              <a:gd name="adj" fmla="val 11364"/>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Melayani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berbicara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95400" y="2362200"/>
            <a:ext cx="6553200" cy="716730"/>
          </a:xfrm>
          <a:prstGeom prst="roundRect">
            <a:avLst>
              <a:gd name="adj" fmla="val 11364"/>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Bersangka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228600" y="3060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Bagaimana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Melayani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Jahil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36493"/>
            <a:ext cx="8977086" cy="954107"/>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83</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132344"/>
            <a:ext cx="9144000" cy="2677656"/>
          </a:xfrm>
          <a:prstGeom prst="rect">
            <a:avLst/>
          </a:prstGeom>
          <a:solidFill>
            <a:schemeClr val="bg1">
              <a:lumMod val="65000"/>
              <a:alpha val="66000"/>
            </a:schemeClr>
          </a:solidFill>
        </p:spPr>
        <p:txBody>
          <a:bodyPr wrap="square">
            <a:spAutoFit/>
          </a:bodyPr>
          <a:lstStyle/>
          <a:p>
            <a:pPr algn="ct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أَخَذْنَا مِيثَاقَ بَنِي إِسْرَائِيلَ لَا تَعْبُدُونَ إِلَّا اللَّهَ وَبِالْوَالِدَيْنِ إِحْسَانًا وَذِي الْقُرْبَىٰ وَالْيَتَامَىٰ وَالْمَسَاكِينِ وَقُولُوا لِلنَّاسِ حُسْنًا وَأَقِيمُوا الصَّلَاةَ وَآتُوا الزَّكَاةَ ثُمَّ تَوَلَّيْتُمْ إِلَّا قَلِيلًا مِّنكُمْ وَأَنتُم مُّعْرِضُونَ</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949988"/>
            <a:ext cx="9144000" cy="2554545"/>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ms-MY" sz="2000" i="1" dirty="0">
                <a:solidFill>
                  <a:schemeClr val="tx1"/>
                </a:solidFill>
              </a:rPr>
              <a:t>“Dan (ingatlah Wahai Muhammad), ketika Kami mengikat perjanjian setia Dengan Bani Israil (dengan berfirman): "Janganlah kamu menyembah melainkan Allah, dan berbuat baiklah kepada kedua ibu bapa, dan kaum kerabat, dan anak-anak yatim, serta orang-orang miskin; dan Katakanlah kepada sesama manusia perkataan-perkataan Yang baik; dan dirikanlah sembahyang serta berilah zakat". kemudian kamu berpaling membelakangkan (perjanjian setia kamu itu) kecuali sebahagian kecil dari kamu; dan sememangnya kamu orang-orang </a:t>
            </a:r>
            <a:r>
              <a:rPr lang="ms-MY" sz="2000" i="1" dirty="0" smtClean="0">
                <a:solidFill>
                  <a:schemeClr val="tx1"/>
                </a:solidFill>
              </a:rPr>
              <a:t>yang </a:t>
            </a:r>
            <a:r>
              <a:rPr lang="ms-MY" sz="2000" i="1" dirty="0">
                <a:solidFill>
                  <a:schemeClr val="tx1"/>
                </a:solidFill>
              </a:rPr>
              <a:t>tidak menghiraukan perjanjian setianya”.</a:t>
            </a:r>
            <a:endParaRPr lang="en-MY" sz="2000" dirty="0">
              <a:solidFill>
                <a:schemeClr val="tx1"/>
              </a:solidFill>
            </a:endParaRPr>
          </a:p>
        </p:txBody>
      </p:sp>
    </p:spTree>
    <p:extLst>
      <p:ext uri="{BB962C8B-B14F-4D97-AF65-F5344CB8AC3E}">
        <p14:creationId xmlns:p14="http://schemas.microsoft.com/office/powerpoint/2010/main" val="1603446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1450</Words>
  <Application>Microsoft Office PowerPoint</Application>
  <PresentationFormat>On-screen Show (4:3)</PresentationFormat>
  <Paragraphs>133</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4</cp:revision>
  <dcterms:created xsi:type="dcterms:W3CDTF">2018-02-11T09:14:20Z</dcterms:created>
  <dcterms:modified xsi:type="dcterms:W3CDTF">2018-02-15T08:04:33Z</dcterms:modified>
</cp:coreProperties>
</file>